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76" r:id="rId4"/>
    <p:sldId id="273" r:id="rId5"/>
    <p:sldId id="265" r:id="rId6"/>
    <p:sldId id="281" r:id="rId7"/>
    <p:sldId id="259" r:id="rId8"/>
    <p:sldId id="261" r:id="rId9"/>
    <p:sldId id="262" r:id="rId10"/>
    <p:sldId id="282" r:id="rId11"/>
    <p:sldId id="283" r:id="rId12"/>
    <p:sldId id="268" r:id="rId13"/>
    <p:sldId id="269" r:id="rId14"/>
    <p:sldId id="270" r:id="rId15"/>
    <p:sldId id="284" r:id="rId16"/>
    <p:sldId id="274" r:id="rId17"/>
  </p:sldIdLst>
  <p:sldSz cx="12192000" cy="6858000"/>
  <p:notesSz cx="6797675" cy="9929813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tDhcenH4SboVhAfQbpmtXAxy/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1" name="Google Shape;2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907ef1f01e_0_6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g1907ef1f0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A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06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3" name="Google Shape;2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95b22a374d_0_0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195b22a37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7" name="Google Shape;2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6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7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4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4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5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6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72" name="Google Shape;172;p36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AU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6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AU" sz="8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6" name="Google Shape;186;p38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8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8" name="Google Shape;188;p38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9" name="Google Shape;189;p3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39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1960"/>
              </a:srgbClr>
            </a:outerShdw>
          </a:effectLst>
        </p:spPr>
      </p:sp>
      <p:sp>
        <p:nvSpPr>
          <p:cNvPr id="196" name="Google Shape;196;p39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39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1960"/>
              </a:srgbClr>
            </a:outerShdw>
          </a:effectLst>
        </p:spPr>
      </p:sp>
      <p:sp>
        <p:nvSpPr>
          <p:cNvPr id="199" name="Google Shape;199;p39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0" name="Google Shape;200;p39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39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1960"/>
              </a:srgbClr>
            </a:outerShdw>
          </a:effectLst>
        </p:spPr>
      </p:sp>
      <p:sp>
        <p:nvSpPr>
          <p:cNvPr id="202" name="Google Shape;202;p39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0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0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1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1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41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 descr="C0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oss_goodman/1434400479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getsafemate.com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uku.it/the-best-cloud-infrastructure-it-is-managed-from-the-cloud/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getsafemate.com/produc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etsafemate.com/privacy-polic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juku.it/the-best-cloud-infrastructure-it-is-managed-from-the-clou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juku.it/the-best-cloud-infrastructure-it-is-managed-from-the-cloud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juku.it/the-best-cloud-infrastructure-it-is-managed-from-the-cloud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3943" y="243131"/>
            <a:ext cx="5694334" cy="414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"/>
          <p:cNvSpPr/>
          <p:nvPr/>
        </p:nvSpPr>
        <p:spPr>
          <a:xfrm>
            <a:off x="0" y="4806527"/>
            <a:ext cx="12192000" cy="115106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"/>
          <p:cNvSpPr txBox="1"/>
          <p:nvPr/>
        </p:nvSpPr>
        <p:spPr>
          <a:xfrm>
            <a:off x="292200" y="4901284"/>
            <a:ext cx="11607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AU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Lifeline in a Medical Emergency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"/>
          <p:cNvSpPr txBox="1">
            <a:spLocks noGrp="1"/>
          </p:cNvSpPr>
          <p:nvPr>
            <p:ph type="ctrTitle"/>
          </p:nvPr>
        </p:nvSpPr>
        <p:spPr>
          <a:xfrm>
            <a:off x="6674338" y="635111"/>
            <a:ext cx="5147730" cy="90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AU" sz="4400" b="1" dirty="0">
                <a:solidFill>
                  <a:schemeClr val="accent1"/>
                </a:solidFill>
              </a:rPr>
              <a:t>Key Benefits</a:t>
            </a:r>
            <a:endParaRPr sz="4400" dirty="0"/>
          </a:p>
        </p:txBody>
      </p:sp>
      <p:sp>
        <p:nvSpPr>
          <p:cNvPr id="343" name="Google Shape;343;p8"/>
          <p:cNvSpPr txBox="1"/>
          <p:nvPr/>
        </p:nvSpPr>
        <p:spPr>
          <a:xfrm>
            <a:off x="6588383" y="1626543"/>
            <a:ext cx="5147700" cy="50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Speed of access.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Crucial vital information is </a:t>
            </a:r>
            <a:r>
              <a:rPr kumimoji="0" lang="en-A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instantly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relayed to QAS paramedics to provide fast and effective treatment.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Recognisable technology. 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Paramedics are trained to recognise </a:t>
            </a: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meaning reduced patient, family and paramedic stress and confusion at the time of an emergency.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Contacts alerted.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You can rest assured knowing QAS paramedics will be able to call your emergency contacts </a:t>
            </a: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eg.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next of kin, family member, doctor or specialist.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Improving outcomes. </a:t>
            </a: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shortens ambulance response times and enhances patient outcomes, saving paramedics up to 10 minutes in a critical situation.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Prevent hospitalisation. 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Faster response times can prevent costly and unnecessary hospitalisation.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End of life certainty.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By providing an end of life contact and instructions, actions can be immediately taken on your behalf.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Peace of mind.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Gives peace of mind to the families and friends of the individual, as well as carers.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8"/>
          <p:cNvSpPr txBox="1"/>
          <p:nvPr/>
        </p:nvSpPr>
        <p:spPr>
          <a:xfrm>
            <a:off x="3909184" y="6658920"/>
            <a:ext cx="2186816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AU" sz="7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kumimoji="0" lang="en-AU" sz="7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7.png">
            <a:extLst>
              <a:ext uri="{FF2B5EF4-FFF2-40B4-BE49-F238E27FC236}">
                <a16:creationId xmlns:a16="http://schemas.microsoft.com/office/drawing/2014/main" id="{BEF139DA-5BC8-1C55-48BF-02C4320B4629}"/>
              </a:ext>
            </a:extLst>
          </p:cNvPr>
          <p:cNvPicPr/>
          <p:nvPr/>
        </p:nvPicPr>
        <p:blipFill>
          <a:blip r:embed="rId5"/>
          <a:srcRect t="83" b="83"/>
          <a:stretch>
            <a:fillRect/>
          </a:stretch>
        </p:blipFill>
        <p:spPr>
          <a:xfrm>
            <a:off x="0" y="0"/>
            <a:ext cx="6252308" cy="685800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"/>
          <p:cNvSpPr txBox="1">
            <a:spLocks noGrp="1"/>
          </p:cNvSpPr>
          <p:nvPr>
            <p:ph type="title"/>
          </p:nvPr>
        </p:nvSpPr>
        <p:spPr>
          <a:xfrm>
            <a:off x="692930" y="721345"/>
            <a:ext cx="817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AU" sz="44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Feedback from Paramedics:</a:t>
            </a: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1" name="Google Shape;351;p9"/>
          <p:cNvGrpSpPr/>
          <p:nvPr/>
        </p:nvGrpSpPr>
        <p:grpSpPr>
          <a:xfrm>
            <a:off x="692916" y="2046906"/>
            <a:ext cx="10343105" cy="3153654"/>
            <a:chOff x="7116" y="285839"/>
            <a:chExt cx="10343105" cy="3153654"/>
          </a:xfrm>
        </p:grpSpPr>
        <p:sp>
          <p:nvSpPr>
            <p:cNvPr id="352" name="Google Shape;352;p9"/>
            <p:cNvSpPr/>
            <p:nvPr/>
          </p:nvSpPr>
          <p:spPr>
            <a:xfrm>
              <a:off x="2210669" y="901724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B801A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 txBox="1"/>
            <p:nvPr/>
          </p:nvSpPr>
          <p:spPr>
            <a:xfrm>
              <a:off x="2436303" y="944906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116" y="285839"/>
              <a:ext cx="2205353" cy="1323211"/>
            </a:xfrm>
            <a:prstGeom prst="rect">
              <a:avLst/>
            </a:prstGeom>
            <a:solidFill>
              <a:srgbClr val="FB801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 txBox="1"/>
            <p:nvPr/>
          </p:nvSpPr>
          <p:spPr>
            <a:xfrm>
              <a:off x="7116" y="285839"/>
              <a:ext cx="22053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“SafeMate’s beauty is in it’s instant information when we arrive.”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923253" y="901724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98B1D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 txBox="1"/>
            <p:nvPr/>
          </p:nvSpPr>
          <p:spPr>
            <a:xfrm>
              <a:off x="5148888" y="944906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719700" y="285839"/>
              <a:ext cx="2205353" cy="1323211"/>
            </a:xfrm>
            <a:prstGeom prst="rect">
              <a:avLst/>
            </a:prstGeom>
            <a:solidFill>
              <a:srgbClr val="F98A1D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 txBox="1"/>
            <p:nvPr/>
          </p:nvSpPr>
          <p:spPr>
            <a:xfrm>
              <a:off x="2719700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“SafeMate saved me 10 minutes!”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7635837" y="901724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59722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"/>
            <p:cNvSpPr txBox="1"/>
            <p:nvPr/>
          </p:nvSpPr>
          <p:spPr>
            <a:xfrm>
              <a:off x="7861472" y="944906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432284" y="285839"/>
              <a:ext cx="2205353" cy="1323211"/>
            </a:xfrm>
            <a:prstGeom prst="rect">
              <a:avLst/>
            </a:prstGeom>
            <a:solidFill>
              <a:srgbClr val="F69321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"/>
            <p:cNvSpPr txBox="1"/>
            <p:nvPr/>
          </p:nvSpPr>
          <p:spPr>
            <a:xfrm>
              <a:off x="5432284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“Attended for a minor issue but SafeMate provided additional information about their history which was very helpful.”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109792" y="1607250"/>
              <a:ext cx="8137752" cy="4766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4305"/>
                  </a:lnTo>
                  <a:lnTo>
                    <a:pt x="0" y="64305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F2A226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"/>
            <p:cNvSpPr txBox="1"/>
            <p:nvPr/>
          </p:nvSpPr>
          <p:spPr>
            <a:xfrm>
              <a:off x="4974830" y="1843027"/>
              <a:ext cx="407677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8144868" y="285839"/>
              <a:ext cx="2205353" cy="1323211"/>
            </a:xfrm>
            <a:prstGeom prst="rect">
              <a:avLst/>
            </a:prstGeom>
            <a:solidFill>
              <a:srgbClr val="F39E2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 txBox="1"/>
            <p:nvPr/>
          </p:nvSpPr>
          <p:spPr>
            <a:xfrm>
              <a:off x="8144868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“The SafeMate QR Code would be very useful should the patient not be able to communicate.”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2210669" y="2732168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EEAC2B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"/>
            <p:cNvSpPr txBox="1"/>
            <p:nvPr/>
          </p:nvSpPr>
          <p:spPr>
            <a:xfrm>
              <a:off x="2436303" y="2775349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116" y="2116282"/>
              <a:ext cx="2205353" cy="1323211"/>
            </a:xfrm>
            <a:prstGeom prst="rect">
              <a:avLst/>
            </a:prstGeom>
            <a:solidFill>
              <a:srgbClr val="F0A62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 txBox="1"/>
            <p:nvPr/>
          </p:nvSpPr>
          <p:spPr>
            <a:xfrm>
              <a:off x="7116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“Takes the stress away from the patient and family when dealing with medical personnel in a stressful situation.”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923253" y="2732168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EAB53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 txBox="1"/>
            <p:nvPr/>
          </p:nvSpPr>
          <p:spPr>
            <a:xfrm>
              <a:off x="5148888" y="2775349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2719700" y="2116282"/>
              <a:ext cx="2205353" cy="1323211"/>
            </a:xfrm>
            <a:prstGeom prst="rect">
              <a:avLst/>
            </a:prstGeom>
            <a:solidFill>
              <a:srgbClr val="EDAF2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 txBox="1"/>
            <p:nvPr/>
          </p:nvSpPr>
          <p:spPr>
            <a:xfrm>
              <a:off x="2719700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“Patient explained he had a poor memory and the SafeMate card had all the information we needed.”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7635837" y="2732168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E7BD3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 txBox="1"/>
            <p:nvPr/>
          </p:nvSpPr>
          <p:spPr>
            <a:xfrm>
              <a:off x="7861472" y="2775349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5432284" y="2116282"/>
              <a:ext cx="2205353" cy="1323211"/>
            </a:xfrm>
            <a:prstGeom prst="rect">
              <a:avLst/>
            </a:prstGeom>
            <a:solidFill>
              <a:srgbClr val="EAB63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 txBox="1"/>
            <p:nvPr/>
          </p:nvSpPr>
          <p:spPr>
            <a:xfrm>
              <a:off x="5432284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“Adds value if the patient is unconscious, enabling paramedics quick access to medical information.”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8144868" y="2116282"/>
              <a:ext cx="2205353" cy="1323211"/>
            </a:xfrm>
            <a:prstGeom prst="rect">
              <a:avLst/>
            </a:prstGeom>
            <a:solidFill>
              <a:srgbClr val="E7BD3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 txBox="1"/>
            <p:nvPr/>
          </p:nvSpPr>
          <p:spPr>
            <a:xfrm>
              <a:off x="8144868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“Provided timely information and was easy to use.”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2" name="Google Shape;3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125" y="84929"/>
            <a:ext cx="1762931" cy="47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/>
          <p:cNvSpPr txBox="1">
            <a:spLocks noGrp="1"/>
          </p:cNvSpPr>
          <p:nvPr>
            <p:ph type="title"/>
          </p:nvPr>
        </p:nvSpPr>
        <p:spPr>
          <a:xfrm>
            <a:off x="411403" y="321430"/>
            <a:ext cx="10357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AU" sz="4400" b="1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Feedback from our Customers:</a:t>
            </a:r>
            <a:endParaRPr b="1" dirty="0">
              <a:solidFill>
                <a:schemeClr val="dk1"/>
              </a:solidFill>
            </a:endParaRPr>
          </a:p>
        </p:txBody>
      </p:sp>
      <p:grpSp>
        <p:nvGrpSpPr>
          <p:cNvPr id="388" name="Google Shape;388;p10"/>
          <p:cNvGrpSpPr/>
          <p:nvPr/>
        </p:nvGrpSpPr>
        <p:grpSpPr>
          <a:xfrm>
            <a:off x="494112" y="1427919"/>
            <a:ext cx="10343105" cy="3153654"/>
            <a:chOff x="7116" y="285839"/>
            <a:chExt cx="10343105" cy="3153654"/>
          </a:xfrm>
        </p:grpSpPr>
        <p:sp>
          <p:nvSpPr>
            <p:cNvPr id="389" name="Google Shape;389;p10"/>
            <p:cNvSpPr/>
            <p:nvPr/>
          </p:nvSpPr>
          <p:spPr>
            <a:xfrm>
              <a:off x="2210669" y="901724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B801A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0"/>
            <p:cNvSpPr txBox="1"/>
            <p:nvPr/>
          </p:nvSpPr>
          <p:spPr>
            <a:xfrm>
              <a:off x="2436303" y="944906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7116" y="285839"/>
              <a:ext cx="2205353" cy="1323211"/>
            </a:xfrm>
            <a:prstGeom prst="rect">
              <a:avLst/>
            </a:prstGeom>
            <a:solidFill>
              <a:srgbClr val="FB801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0"/>
            <p:cNvSpPr txBox="1"/>
            <p:nvPr/>
          </p:nvSpPr>
          <p:spPr>
            <a:xfrm>
              <a:off x="7116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</a:ext>
                  </a:extLst>
                </a:rPr>
                <a:t>“Paramedics wouldn’t have known about my allergy to Morphine if it wasn’t for SafeMate. It could have been a disaster!”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4923253" y="901724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98B1D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0"/>
            <p:cNvSpPr txBox="1"/>
            <p:nvPr/>
          </p:nvSpPr>
          <p:spPr>
            <a:xfrm>
              <a:off x="5148888" y="944906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2719700" y="285839"/>
              <a:ext cx="2205353" cy="1323211"/>
            </a:xfrm>
            <a:prstGeom prst="rect">
              <a:avLst/>
            </a:prstGeom>
            <a:solidFill>
              <a:srgbClr val="F98A1D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0"/>
            <p:cNvSpPr txBox="1"/>
            <p:nvPr/>
          </p:nvSpPr>
          <p:spPr>
            <a:xfrm>
              <a:off x="2719700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“It [SafeMate] has all the crucial information that I want the paramedics to know.”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7635837" y="901724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59722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0"/>
            <p:cNvSpPr txBox="1"/>
            <p:nvPr/>
          </p:nvSpPr>
          <p:spPr>
            <a:xfrm>
              <a:off x="7861472" y="944906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5432284" y="285839"/>
              <a:ext cx="2205353" cy="1323211"/>
            </a:xfrm>
            <a:prstGeom prst="rect">
              <a:avLst/>
            </a:prstGeom>
            <a:solidFill>
              <a:srgbClr val="F69321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0"/>
            <p:cNvSpPr txBox="1"/>
            <p:nvPr/>
          </p:nvSpPr>
          <p:spPr>
            <a:xfrm>
              <a:off x="5432284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“I swear by SafeMate. It is an absolute lifesaver!”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1117599" y="1607250"/>
              <a:ext cx="8129945" cy="4453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4607"/>
                  </a:lnTo>
                  <a:lnTo>
                    <a:pt x="0" y="6460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F2A226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0"/>
            <p:cNvSpPr txBox="1"/>
            <p:nvPr/>
          </p:nvSpPr>
          <p:spPr>
            <a:xfrm>
              <a:off x="4978975" y="1827394"/>
              <a:ext cx="407193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8144868" y="285839"/>
              <a:ext cx="2205353" cy="1323211"/>
            </a:xfrm>
            <a:prstGeom prst="rect">
              <a:avLst/>
            </a:prstGeom>
            <a:solidFill>
              <a:srgbClr val="F39E2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0"/>
            <p:cNvSpPr txBox="1"/>
            <p:nvPr/>
          </p:nvSpPr>
          <p:spPr>
            <a:xfrm>
              <a:off x="8144868" y="285839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“SafeMate takes all the stress away from me and my family!”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5" name="Google Shape;405;p10"/>
            <p:cNvSpPr txBox="1"/>
            <p:nvPr/>
          </p:nvSpPr>
          <p:spPr>
            <a:xfrm>
              <a:off x="2440378" y="2744081"/>
              <a:ext cx="25020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14923" y="2085014"/>
              <a:ext cx="2205353" cy="1323211"/>
            </a:xfrm>
            <a:prstGeom prst="rect">
              <a:avLst/>
            </a:prstGeom>
            <a:solidFill>
              <a:srgbClr val="F0A62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0"/>
            <p:cNvSpPr txBox="1"/>
            <p:nvPr/>
          </p:nvSpPr>
          <p:spPr>
            <a:xfrm>
              <a:off x="14923" y="2085014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“I always keep it by me for peace of mind.  You never know when you might need it.”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4923253" y="2732168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EAB53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0"/>
            <p:cNvSpPr txBox="1"/>
            <p:nvPr/>
          </p:nvSpPr>
          <p:spPr>
            <a:xfrm>
              <a:off x="5148888" y="2775349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2719700" y="2116282"/>
              <a:ext cx="2205353" cy="1323211"/>
            </a:xfrm>
            <a:prstGeom prst="rect">
              <a:avLst/>
            </a:prstGeom>
            <a:solidFill>
              <a:srgbClr val="EDAF2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0"/>
            <p:cNvSpPr txBox="1"/>
            <p:nvPr/>
          </p:nvSpPr>
          <p:spPr>
            <a:xfrm>
              <a:off x="2719700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“SafeMate makes my life so much easier!  It is a godsend.”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7635837" y="2732168"/>
              <a:ext cx="47663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E7BD3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0"/>
            <p:cNvSpPr txBox="1"/>
            <p:nvPr/>
          </p:nvSpPr>
          <p:spPr>
            <a:xfrm>
              <a:off x="7861472" y="2775349"/>
              <a:ext cx="25361" cy="5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entury Gothic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432284" y="2116282"/>
              <a:ext cx="2205353" cy="1323211"/>
            </a:xfrm>
            <a:prstGeom prst="rect">
              <a:avLst/>
            </a:prstGeom>
            <a:solidFill>
              <a:srgbClr val="EAB63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0"/>
            <p:cNvSpPr txBox="1"/>
            <p:nvPr/>
          </p:nvSpPr>
          <p:spPr>
            <a:xfrm>
              <a:off x="5432284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“SafeMate is great!  The paramedic thought so too!”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8144868" y="2116282"/>
              <a:ext cx="2205353" cy="1323211"/>
            </a:xfrm>
            <a:prstGeom prst="rect">
              <a:avLst/>
            </a:prstGeom>
            <a:solidFill>
              <a:srgbClr val="E7BD3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0"/>
            <p:cNvSpPr txBox="1"/>
            <p:nvPr/>
          </p:nvSpPr>
          <p:spPr>
            <a:xfrm>
              <a:off x="8144868" y="2116282"/>
              <a:ext cx="2205353" cy="13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50" tIns="113425" rIns="108050" bIns="113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entury Gothic"/>
                <a:buNone/>
              </a:pPr>
              <a:r>
                <a:rPr lang="en-AU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“It’s brilliant! Everyone should have one!”</a:t>
              </a:r>
              <a:endPara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8" name="Google Shape;41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125" y="84929"/>
            <a:ext cx="1762931" cy="473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0"/>
          <p:cNvSpPr/>
          <p:nvPr/>
        </p:nvSpPr>
        <p:spPr>
          <a:xfrm>
            <a:off x="2883603" y="4581573"/>
            <a:ext cx="476700" cy="91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120000" y="60000"/>
                </a:lnTo>
              </a:path>
            </a:pathLst>
          </a:custGeom>
          <a:noFill/>
          <a:ln w="9525" cap="flat" cmpd="sng">
            <a:solidFill>
              <a:srgbClr val="EAB53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71BB3-E1F2-DE41-B038-178E76DA4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19" y="4804184"/>
            <a:ext cx="3354050" cy="1510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94136-3A11-F86A-BA92-A9D67B0BFC15}"/>
              </a:ext>
            </a:extLst>
          </p:cNvPr>
          <p:cNvSpPr txBox="1"/>
          <p:nvPr/>
        </p:nvSpPr>
        <p:spPr>
          <a:xfrm>
            <a:off x="3855969" y="5082176"/>
            <a:ext cx="691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As an Assistance Dog I am so happy that my owner listed me on her </a:t>
            </a:r>
            <a:r>
              <a:rPr lang="en-AU" dirty="0" err="1"/>
              <a:t>SafeMate</a:t>
            </a:r>
            <a:r>
              <a:rPr lang="en-AU" dirty="0"/>
              <a:t> profile as I was able to accompany her in the ambulance and spent 4 days in hospital with her.  The hospital staff really looked after me too but most of all my owner felt safe and secure having me by her side.  Thank you </a:t>
            </a:r>
            <a:r>
              <a:rPr lang="en-AU" dirty="0" err="1"/>
              <a:t>SafeMate</a:t>
            </a:r>
            <a:r>
              <a:rPr lang="en-AU" dirty="0"/>
              <a:t> </a:t>
            </a:r>
            <a:r>
              <a:rPr lang="en-AU" dirty="0">
                <a:sym typeface="Wingdings" panose="05000000000000000000" pitchFamily="2" charset="2"/>
              </a:rPr>
              <a:t></a:t>
            </a:r>
            <a:endParaRPr lang="en-A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907ef1f01e_0_6"/>
          <p:cNvSpPr txBox="1">
            <a:spLocks noGrp="1"/>
          </p:cNvSpPr>
          <p:nvPr>
            <p:ph type="title"/>
          </p:nvPr>
        </p:nvSpPr>
        <p:spPr>
          <a:xfrm>
            <a:off x="414226" y="153250"/>
            <a:ext cx="1005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b="1" dirty="0">
                <a:solidFill>
                  <a:schemeClr val="accent1"/>
                </a:solidFill>
              </a:rPr>
              <a:t>What is the cost?</a:t>
            </a:r>
            <a:endParaRPr dirty="0"/>
          </a:p>
        </p:txBody>
      </p:sp>
      <p:pic>
        <p:nvPicPr>
          <p:cNvPr id="426" name="Google Shape;426;g1907ef1f01e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0365" y="83674"/>
            <a:ext cx="1931057" cy="51811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1907ef1f01e_0_6"/>
          <p:cNvSpPr txBox="1"/>
          <p:nvPr/>
        </p:nvSpPr>
        <p:spPr>
          <a:xfrm>
            <a:off x="414226" y="1275750"/>
            <a:ext cx="11543313" cy="573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FOR INDIVIDUALS</a:t>
            </a: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an individual, a subscription to </a:t>
            </a:r>
            <a:r>
              <a:rPr lang="en-AU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$10 per month, $110 per year or $300 for 3 years.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an annual subscription, this is an investment of </a:t>
            </a:r>
            <a:r>
              <a:rPr lang="en-A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cents a day.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AU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000"/>
            </a:pPr>
            <a:r>
              <a:rPr lang="en-A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the good news is for those who are eligible, </a:t>
            </a:r>
            <a:r>
              <a:rPr lang="en-AU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SafeMate</a:t>
            </a:r>
            <a:r>
              <a:rPr lang="en-A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can be claimed under the </a:t>
            </a:r>
            <a:r>
              <a:rPr lang="en-AU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NDIS</a:t>
            </a:r>
            <a:r>
              <a:rPr lang="en-A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's Core Support Budget - Assistance with Daily Life - Self Management Capacity Building section.  It can also be claimed under "</a:t>
            </a:r>
            <a:r>
              <a:rPr lang="en-AU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 Aged Care</a:t>
            </a:r>
            <a:r>
              <a:rPr lang="en-A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 within the "Assistive Technology - Personal Safety" category. </a:t>
            </a:r>
          </a:p>
          <a:p>
            <a:pPr>
              <a:buClr>
                <a:schemeClr val="dk1"/>
              </a:buClr>
              <a:buSzPts val="2000"/>
            </a:pPr>
            <a:endParaRPr lang="en-AU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2000"/>
            </a:pPr>
            <a:r>
              <a:rPr lang="en-A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you have a letter from your Doctor giving clinical justification of why you should have </a:t>
            </a:r>
            <a:r>
              <a:rPr lang="en-AU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SafeMate</a:t>
            </a:r>
            <a:r>
              <a:rPr lang="en-A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you may have access to DVA funding.  DVA will assess this on a case by case basis.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AU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FOR ORGANISATIONS</a:t>
            </a: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at the forefront of health &amp; safety by providing the latest in digital health technology to your clients/members/employees.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purchasing </a:t>
            </a:r>
            <a:r>
              <a:rPr lang="en-AU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bulk on </a:t>
            </a:r>
            <a:r>
              <a:rPr lang="en-A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behalf of an organisation</a:t>
            </a:r>
            <a:r>
              <a:rPr lang="en-A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A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offer free quotes on a case by case basis.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1" i="0" u="none" strike="noStrike" cap="none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5"/>
          <p:cNvSpPr txBox="1">
            <a:spLocks noGrp="1"/>
          </p:cNvSpPr>
          <p:nvPr>
            <p:ph type="title"/>
          </p:nvPr>
        </p:nvSpPr>
        <p:spPr>
          <a:xfrm>
            <a:off x="147993" y="83674"/>
            <a:ext cx="9099425" cy="80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b="1">
                <a:solidFill>
                  <a:schemeClr val="accent1"/>
                </a:solidFill>
              </a:rPr>
              <a:t>How does one get SafeMate?</a:t>
            </a:r>
            <a:endParaRPr/>
          </a:p>
        </p:txBody>
      </p:sp>
      <p:sp>
        <p:nvSpPr>
          <p:cNvPr id="434" name="Google Shape;434;p45"/>
          <p:cNvSpPr txBox="1">
            <a:spLocks noGrp="1"/>
          </p:cNvSpPr>
          <p:nvPr>
            <p:ph type="body" idx="1"/>
          </p:nvPr>
        </p:nvSpPr>
        <p:spPr>
          <a:xfrm>
            <a:off x="343700" y="997000"/>
            <a:ext cx="6690146" cy="568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Go to </a:t>
            </a:r>
            <a:r>
              <a:rPr lang="en-AU" sz="17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www.getsafemate.com</a:t>
            </a:r>
            <a:endParaRPr sz="1700" dirty="0">
              <a:solidFill>
                <a:schemeClr val="accent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i="0" dirty="0">
                <a:solidFill>
                  <a:srgbClr val="000000"/>
                </a:solidFill>
              </a:rPr>
              <a:t>Click on </a:t>
            </a:r>
            <a:r>
              <a:rPr lang="en-AU" sz="1700" dirty="0">
                <a:solidFill>
                  <a:srgbClr val="000000"/>
                </a:solidFill>
              </a:rPr>
              <a:t>the tab labelled </a:t>
            </a:r>
            <a:r>
              <a:rPr lang="en-AU" sz="1700" i="0" u="sng" dirty="0">
                <a:solidFill>
                  <a:schemeClr val="hlink"/>
                </a:solidFill>
                <a:hlinkClick r:id="rId4"/>
              </a:rPr>
              <a:t>Get </a:t>
            </a:r>
            <a:r>
              <a:rPr lang="en-AU" sz="1700" i="0" u="sng" dirty="0" err="1">
                <a:solidFill>
                  <a:schemeClr val="hlink"/>
                </a:solidFill>
                <a:hlinkClick r:id="rId4"/>
              </a:rPr>
              <a:t>SafeMate</a:t>
            </a:r>
            <a:endParaRPr sz="2700" dirty="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Select your subscription period: Monthly, Yearly or 3 Yearly</a:t>
            </a:r>
            <a:endParaRPr sz="2700" dirty="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i="0" dirty="0">
                <a:solidFill>
                  <a:srgbClr val="000000"/>
                </a:solidFill>
              </a:rPr>
              <a:t>Click on “Add to Cart” and follow the prompts</a:t>
            </a:r>
            <a:endParaRPr sz="1700" i="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</a:pPr>
            <a:r>
              <a:rPr lang="en-AU" sz="2000" b="1" dirty="0"/>
              <a:t>How do I activate my account?</a:t>
            </a:r>
            <a:endParaRPr sz="3000" b="1" dirty="0"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</a:pPr>
            <a:r>
              <a:rPr lang="en-AU" sz="1700" dirty="0">
                <a:solidFill>
                  <a:srgbClr val="000000"/>
                </a:solidFill>
              </a:rPr>
              <a:t>All new </a:t>
            </a:r>
            <a:r>
              <a:rPr lang="en-AU" sz="1700" dirty="0" err="1">
                <a:solidFill>
                  <a:srgbClr val="000000"/>
                </a:solidFill>
              </a:rPr>
              <a:t>SafeMate</a:t>
            </a:r>
            <a:r>
              <a:rPr lang="en-AU" sz="1700" dirty="0">
                <a:solidFill>
                  <a:srgbClr val="000000"/>
                </a:solidFill>
              </a:rPr>
              <a:t> clients receive a Welcome Email with login details. The kit will then be posted to your provided address.</a:t>
            </a:r>
            <a:endParaRPr sz="2700" dirty="0"/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Go to </a:t>
            </a:r>
            <a:r>
              <a:rPr lang="en-AU" sz="17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www.getsafemate.com</a:t>
            </a:r>
            <a:endParaRPr sz="1700" dirty="0">
              <a:solidFill>
                <a:schemeClr val="accent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Click on the tab labelled </a:t>
            </a:r>
            <a:r>
              <a:rPr lang="en-AU" sz="1700" u="sng" dirty="0">
                <a:solidFill>
                  <a:schemeClr val="hlink"/>
                </a:solidFill>
              </a:rPr>
              <a:t>Member Login</a:t>
            </a:r>
            <a:r>
              <a:rPr lang="en-AU" sz="1700" dirty="0">
                <a:solidFill>
                  <a:schemeClr val="hlink"/>
                </a:solidFill>
              </a:rPr>
              <a:t> </a:t>
            </a:r>
            <a:r>
              <a:rPr lang="en-AU" sz="1700" dirty="0">
                <a:solidFill>
                  <a:srgbClr val="000000"/>
                </a:solidFill>
              </a:rPr>
              <a:t>and follow the prompts</a:t>
            </a:r>
            <a:endParaRPr sz="2700" dirty="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Enter your medical and contact information and upload your photo 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Hit save!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</a:pPr>
            <a:r>
              <a:rPr lang="en-AU" sz="2000" b="1" dirty="0"/>
              <a:t>How do I update my account?</a:t>
            </a:r>
            <a:endParaRPr sz="3000" b="1" dirty="0"/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AutoNum type="arabicPeriod"/>
            </a:pPr>
            <a:r>
              <a:rPr lang="en-AU" sz="1700" dirty="0"/>
              <a:t>Go to </a:t>
            </a:r>
            <a:r>
              <a:rPr lang="en-AU" sz="17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www.getsafemate.com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Click on the tab labelled </a:t>
            </a:r>
            <a:r>
              <a:rPr lang="en-AU" sz="1700" u="sng" dirty="0">
                <a:solidFill>
                  <a:schemeClr val="hlink"/>
                </a:solidFill>
              </a:rPr>
              <a:t>Member Login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AU" sz="1700" dirty="0">
                <a:solidFill>
                  <a:srgbClr val="000000"/>
                </a:solidFill>
              </a:rPr>
              <a:t>Enter your email address and secure password</a:t>
            </a:r>
            <a:endParaRPr sz="1700" b="1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</a:pPr>
            <a:endParaRPr sz="24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2400" b="1" i="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24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2400" b="1" i="0" dirty="0">
              <a:solidFill>
                <a:srgbClr val="000000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0365" y="83674"/>
            <a:ext cx="1931057" cy="51811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5"/>
          <p:cNvSpPr txBox="1"/>
          <p:nvPr/>
        </p:nvSpPr>
        <p:spPr>
          <a:xfrm>
            <a:off x="1722418" y="6858000"/>
            <a:ext cx="8747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AU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kumimoji="0" lang="en-AU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4306" y="815925"/>
            <a:ext cx="3325918" cy="42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5"/>
          <p:cNvSpPr txBox="1"/>
          <p:nvPr/>
        </p:nvSpPr>
        <p:spPr>
          <a:xfrm>
            <a:off x="6123775" y="5264363"/>
            <a:ext cx="5702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Note</a:t>
            </a:r>
            <a:r>
              <a:rPr kumimoji="0" lang="en-AU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A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It is very important that you keep your information up to date, particularly your medications. 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If you need assistance, the </a:t>
            </a:r>
            <a:r>
              <a:rPr kumimoji="0" lang="en-A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team are happy to help set up your profile for a small charge. All information will be kept confidential.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1949F-3389-B635-410A-1F34104A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F35F8-2474-FB06-457C-2945185F7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90" y="7942"/>
            <a:ext cx="6491639" cy="6021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87DD5-579E-A4B2-56D7-F3B9877E0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541" y="-129587"/>
            <a:ext cx="3901778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2158A-92D6-197E-E7E2-5A09EDE97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98" y="5068636"/>
            <a:ext cx="6055680" cy="19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8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"/>
          <p:cNvSpPr txBox="1">
            <a:spLocks noGrp="1"/>
          </p:cNvSpPr>
          <p:nvPr>
            <p:ph type="title"/>
          </p:nvPr>
        </p:nvSpPr>
        <p:spPr>
          <a:xfrm>
            <a:off x="161192" y="192755"/>
            <a:ext cx="4831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b="1" dirty="0">
                <a:solidFill>
                  <a:schemeClr val="accent1"/>
                </a:solidFill>
              </a:rPr>
              <a:t>What is </a:t>
            </a:r>
            <a:r>
              <a:rPr lang="en-AU" b="1" dirty="0" err="1">
                <a:solidFill>
                  <a:schemeClr val="accent1"/>
                </a:solidFill>
              </a:rPr>
              <a:t>SafeMate</a:t>
            </a:r>
            <a:r>
              <a:rPr lang="en-AU" b="1" dirty="0">
                <a:solidFill>
                  <a:schemeClr val="accent1"/>
                </a:solidFill>
              </a:rPr>
              <a:t>?</a:t>
            </a:r>
            <a:endParaRPr dirty="0"/>
          </a:p>
        </p:txBody>
      </p:sp>
      <p:sp>
        <p:nvSpPr>
          <p:cNvPr id="231" name="Google Shape;231;p2"/>
          <p:cNvSpPr txBox="1"/>
          <p:nvPr/>
        </p:nvSpPr>
        <p:spPr>
          <a:xfrm>
            <a:off x="4919672" y="1554971"/>
            <a:ext cx="7069128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 have had a close partnership with Queensland Ambulance Services since 2017, providing support to Queenslanders through our QR technology and giving paramedics the tools to treat patients the right way, right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When an accident or emergency occurs, every second counts. </a:t>
            </a: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SafeMate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helping to save lives by providing access to a patient’s medical details at the scene of an accident or emergency. Using a personalised QR code to deliver secure medical information to paramedics, patient outcomes are improved by removing delays in receiving appropriate emergency treatment.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has, in fact, been proven to save paramedics up to 10 minutes in an emergency.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stores all your vital information including: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Emergency contacts </a:t>
            </a:r>
            <a:r>
              <a:rPr kumimoji="0" lang="en-A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eg.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family, doctor, specialist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Medications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Allergies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Medical history &amp; existing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Location of EPA &amp; AHD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to access your property quickly e.g. location of keys/key safe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End of Life wishes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Pet Instructions &amp; other essential details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 txBox="1"/>
          <p:nvPr/>
        </p:nvSpPr>
        <p:spPr>
          <a:xfrm>
            <a:off x="214450" y="6128103"/>
            <a:ext cx="11506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  <a:tabLst/>
              <a:defRPr/>
            </a:pPr>
            <a:r>
              <a:rPr kumimoji="0" lang="en-AU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kumimoji="0" lang="en-AU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kit comes with a card, 2 key tags</a:t>
            </a:r>
            <a:r>
              <a:rPr lang="en-AU" sz="1300" dirty="0">
                <a:latin typeface="Calibri"/>
                <a:ea typeface="Calibri"/>
                <a:cs typeface="Calibri"/>
                <a:sym typeface="Calibri"/>
              </a:rPr>
              <a:t>, a fridge magnet,</a:t>
            </a:r>
            <a:r>
              <a:rPr kumimoji="0" lang="en-AU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silicone wristband and 6 stickers that you can place on 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  <a:tabLst/>
              <a:defRPr/>
            </a:pPr>
            <a:r>
              <a:rPr kumimoji="0" lang="en-AU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front door, mobile phone, medical alert device, vehicle or anywhere highly visible.  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5546" y="83673"/>
            <a:ext cx="2375877" cy="63745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"/>
          <p:cNvSpPr txBox="1"/>
          <p:nvPr/>
        </p:nvSpPr>
        <p:spPr>
          <a:xfrm>
            <a:off x="214450" y="1067860"/>
            <a:ext cx="12035692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None/>
              <a:tabLst/>
              <a:defRPr/>
            </a:pPr>
            <a:r>
              <a:rPr kumimoji="0" lang="en-AU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is a simple, fast and secure system that instantly gives QAS paramedics your vital medical details in an emergency. 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E58E7-F54B-918A-ABFD-849C0EA81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23" b="13618"/>
          <a:stretch/>
        </p:blipFill>
        <p:spPr>
          <a:xfrm>
            <a:off x="475290" y="1554971"/>
            <a:ext cx="4203603" cy="44492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6FDFD5-2236-0AC7-BED4-1617D203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94;p2">
            <a:extLst>
              <a:ext uri="{FF2B5EF4-FFF2-40B4-BE49-F238E27FC236}">
                <a16:creationId xmlns:a16="http://schemas.microsoft.com/office/drawing/2014/main" id="{A877B203-DB16-E8CC-B63A-C6CEF5B391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209" y="430649"/>
            <a:ext cx="5331080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ct val="100000"/>
              <a:buFont typeface="Verdana"/>
              <a:buNone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SafeMate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 is a support system to…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F6565-B5EB-71AF-899B-FC4962A0471A}"/>
              </a:ext>
            </a:extLst>
          </p:cNvPr>
          <p:cNvSpPr txBox="1"/>
          <p:nvPr/>
        </p:nvSpPr>
        <p:spPr>
          <a:xfrm>
            <a:off x="6100469" y="6298481"/>
            <a:ext cx="6096000" cy="46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9"/>
              <a:buNone/>
            </a:pPr>
            <a:r>
              <a:rPr lang="en-AU" sz="1100" i="1" dirty="0" err="1">
                <a:latin typeface="Verdana" panose="020B0604030504040204" pitchFamily="34" charset="0"/>
                <a:ea typeface="Verdana" panose="020B0604030504040204" pitchFamily="34" charset="0"/>
              </a:rPr>
              <a:t>SafeMate</a:t>
            </a:r>
            <a:r>
              <a:rPr lang="en-AU" sz="1100" i="1" dirty="0">
                <a:latin typeface="Verdana" panose="020B0604030504040204" pitchFamily="34" charset="0"/>
                <a:ea typeface="Verdana" panose="020B0604030504040204" pitchFamily="34" charset="0"/>
              </a:rPr>
              <a:t> is there for you! Especially in emergencies in which you </a:t>
            </a:r>
            <a:r>
              <a:rPr lang="en-AU" sz="1100" b="0" i="1" dirty="0">
                <a:latin typeface="Verdana" panose="020B0604030504040204" pitchFamily="34" charset="0"/>
                <a:ea typeface="Verdana" panose="020B0604030504040204" pitchFamily="34" charset="0"/>
              </a:rPr>
              <a:t>are unconscious, disorientated or find it difficult to converse</a:t>
            </a:r>
            <a:r>
              <a:rPr lang="en-AU" sz="1100" i="1" dirty="0">
                <a:latin typeface="Verdana" panose="020B0604030504040204" pitchFamily="34" charset="0"/>
                <a:ea typeface="Verdana" panose="020B0604030504040204" pitchFamily="34" charset="0"/>
              </a:rPr>
              <a:t> with first-responders.</a:t>
            </a:r>
          </a:p>
        </p:txBody>
      </p:sp>
      <p:sp>
        <p:nvSpPr>
          <p:cNvPr id="10" name="Google Shape;96;p2">
            <a:extLst>
              <a:ext uri="{FF2B5EF4-FFF2-40B4-BE49-F238E27FC236}">
                <a16:creationId xmlns:a16="http://schemas.microsoft.com/office/drawing/2014/main" id="{0E629E79-0718-D89D-4666-DDFE54CFCB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3854" y="1584106"/>
            <a:ext cx="5267568" cy="4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1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elderly still living at home 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</a:t>
            </a: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suffering from chronic conditions 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people who are on a long list of medications.   Ensures any medical treatment you receive from the paramedics does not have an adverse reaction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people who have allergies </a:t>
            </a:r>
            <a:r>
              <a:rPr lang="en-AU" sz="11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eg.</a:t>
            </a: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Penicillin or Morphine etc. If accidentally administered these can be incredibly detrimental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people who have surgical implants or end of life requests to ensure paramedics are aware of this prior to treatment 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people living with a disability 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who are non-verbal</a:t>
            </a:r>
            <a:endParaRPr lang="en-AU" sz="11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with </a:t>
            </a: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mental health issues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young children with allergies or medical conditions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Non-</a:t>
            </a: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English speaking people</a:t>
            </a:r>
            <a:endParaRPr lang="en-AU" sz="11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employees working in high risk occupations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Your family, friends or carer. </a:t>
            </a:r>
            <a:r>
              <a:rPr lang="en-AU" sz="11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SafeMate</a:t>
            </a:r>
            <a:r>
              <a:rPr lang="en-A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takes all the stress away reassuring them that you are in safe hands!  Peace of mind for everyone!</a:t>
            </a:r>
            <a:endParaRPr sz="1600" dirty="0"/>
          </a:p>
        </p:txBody>
      </p:sp>
      <p:pic>
        <p:nvPicPr>
          <p:cNvPr id="11" name="Google Shape;320;p4">
            <a:extLst>
              <a:ext uri="{FF2B5EF4-FFF2-40B4-BE49-F238E27FC236}">
                <a16:creationId xmlns:a16="http://schemas.microsoft.com/office/drawing/2014/main" id="{C5E1F1D8-F07B-AF95-7D03-6BDE4678AF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2861" y="83674"/>
            <a:ext cx="1778561" cy="462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80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"/>
          <p:cNvSpPr txBox="1">
            <a:spLocks noGrp="1"/>
          </p:cNvSpPr>
          <p:nvPr>
            <p:ph type="title"/>
          </p:nvPr>
        </p:nvSpPr>
        <p:spPr>
          <a:xfrm>
            <a:off x="625231" y="365125"/>
            <a:ext cx="89486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b="1">
                <a:solidFill>
                  <a:schemeClr val="accent1"/>
                </a:solidFill>
              </a:rPr>
              <a:t>Your personal details are secure:</a:t>
            </a:r>
            <a:endParaRPr/>
          </a:p>
        </p:txBody>
      </p:sp>
      <p:sp>
        <p:nvSpPr>
          <p:cNvPr id="319" name="Google Shape;319;p4"/>
          <p:cNvSpPr txBox="1">
            <a:spLocks noGrp="1"/>
          </p:cNvSpPr>
          <p:nvPr>
            <p:ph type="body" idx="1"/>
          </p:nvPr>
        </p:nvSpPr>
        <p:spPr>
          <a:xfrm>
            <a:off x="625231" y="1358340"/>
            <a:ext cx="6023400" cy="44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AU" sz="2000" b="1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personal details are impossible to access except by </a:t>
            </a:r>
            <a:r>
              <a:rPr lang="en-AU" sz="2000" b="1" dirty="0">
                <a:solidFill>
                  <a:srgbClr val="000000"/>
                </a:solidFill>
              </a:rPr>
              <a:t>you, those authorised by you and by a </a:t>
            </a:r>
            <a:r>
              <a:rPr lang="en-AU" sz="2000" b="1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certified QAS Paramedic.</a:t>
            </a:r>
            <a:br>
              <a:rPr lang="en-AU" sz="2000" b="1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b="1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AU" sz="1400" dirty="0">
                <a:solidFill>
                  <a:srgbClr val="000000"/>
                </a:solidFill>
              </a:rPr>
              <a:t>We have undertaken a rigorous cyber security assessment which has been cleared and approved by a major partner organisation.</a:t>
            </a:r>
          </a:p>
          <a:p>
            <a:pPr marL="228600" indent="-228600">
              <a:buClr>
                <a:srgbClr val="000000"/>
              </a:buClr>
              <a:buSzPts val="1400"/>
            </a:pP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data is encrypte</a:t>
            </a:r>
            <a:r>
              <a:rPr lang="en-AU" sz="1400" dirty="0">
                <a:solidFill>
                  <a:srgbClr val="000000"/>
                </a:solidFill>
              </a:rPr>
              <a:t>d and kept on a secure server within Australia.</a:t>
            </a:r>
          </a:p>
          <a:p>
            <a:pPr marL="228600" indent="-228600">
              <a:buClr>
                <a:srgbClr val="000000"/>
              </a:buClr>
              <a:buSzPts val="1400"/>
            </a:pP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personal and medical </a:t>
            </a:r>
            <a:r>
              <a:rPr lang="en-AU" sz="1400" dirty="0">
                <a:solidFill>
                  <a:srgbClr val="000000"/>
                </a:solidFill>
              </a:rPr>
              <a:t>information 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-AU" sz="1400" dirty="0">
                <a:solidFill>
                  <a:srgbClr val="000000"/>
                </a:solidFill>
              </a:rPr>
              <a:t>kept in a secure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database which</a:t>
            </a:r>
            <a:r>
              <a:rPr lang="en-AU" sz="1400" dirty="0">
                <a:solidFill>
                  <a:srgbClr val="000000"/>
                </a:solidFill>
              </a:rPr>
              <a:t> is password protected.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certified QAS paramedic can only access your personal details once your </a:t>
            </a:r>
            <a:r>
              <a:rPr lang="en-AU" sz="1400" b="0" i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card </a:t>
            </a:r>
            <a:r>
              <a:rPr lang="en-AU" sz="1400" dirty="0">
                <a:solidFill>
                  <a:srgbClr val="000000"/>
                </a:solidFill>
              </a:rPr>
              <a:t>is 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scanned and the paramedic has cl</a:t>
            </a:r>
            <a:r>
              <a:rPr lang="en-AU" sz="1400" dirty="0">
                <a:solidFill>
                  <a:srgbClr val="000000"/>
                </a:solidFill>
              </a:rPr>
              <a:t>icked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confirm</a:t>
            </a:r>
            <a:r>
              <a:rPr lang="en-AU" sz="1400" dirty="0">
                <a:solidFill>
                  <a:srgbClr val="000000"/>
                </a:solidFill>
              </a:rPr>
              <a:t> on the email from our 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secure system</a:t>
            </a:r>
            <a:r>
              <a:rPr lang="en-AU" sz="1400" dirty="0">
                <a:solidFill>
                  <a:srgbClr val="000000"/>
                </a:solidFill>
              </a:rPr>
              <a:t> (d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ouble authentication).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AU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have full control and ownership of your data.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AU" sz="1400" dirty="0">
                <a:solidFill>
                  <a:srgbClr val="000000"/>
                </a:solidFill>
              </a:rPr>
              <a:t>Customer d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ata </a:t>
            </a:r>
            <a:r>
              <a:rPr lang="en-AU" sz="1400" dirty="0">
                <a:solidFill>
                  <a:srgbClr val="000000"/>
                </a:solidFill>
              </a:rPr>
              <a:t>is not used </a:t>
            </a:r>
            <a:r>
              <a:rPr lang="en-AU" sz="14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anything else.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AU" sz="1400" b="1" dirty="0"/>
              <a:t>You</a:t>
            </a:r>
            <a:r>
              <a:rPr lang="en-AU" sz="1400" dirty="0"/>
              <a:t> decide what information you want to share. </a:t>
            </a:r>
            <a:endParaRPr sz="1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AU" sz="1400" b="1" dirty="0"/>
              <a:t>You </a:t>
            </a:r>
            <a:r>
              <a:rPr lang="en-AU" sz="1400" dirty="0"/>
              <a:t>are in total control.</a:t>
            </a:r>
            <a:endParaRPr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AU" sz="1400" dirty="0">
                <a:solidFill>
                  <a:srgbClr val="000000"/>
                </a:solidFill>
              </a:rPr>
              <a:t>Please see our </a:t>
            </a:r>
            <a:r>
              <a:rPr lang="en-AU" sz="1400" u="sng" dirty="0">
                <a:solidFill>
                  <a:schemeClr val="hlink"/>
                </a:solidFill>
                <a:hlinkClick r:id="rId3"/>
              </a:rPr>
              <a:t>Privacy Policy</a:t>
            </a:r>
            <a:r>
              <a:rPr lang="en-AU" sz="1400" dirty="0">
                <a:solidFill>
                  <a:srgbClr val="000000"/>
                </a:solidFill>
              </a:rPr>
              <a:t> for more information on how we protect our data. </a:t>
            </a:r>
            <a:r>
              <a:rPr lang="en-AU" sz="1200" dirty="0">
                <a:solidFill>
                  <a:srgbClr val="000000"/>
                </a:solidFill>
              </a:rPr>
              <a:t>We are confident that the security measures we have undertaken meet strict guidelines.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rgbClr val="000000"/>
              </a:solidFill>
            </a:endParaRPr>
          </a:p>
        </p:txBody>
      </p:sp>
      <p:pic>
        <p:nvPicPr>
          <p:cNvPr id="320" name="Google Shape;3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0365" y="83674"/>
            <a:ext cx="1931058" cy="51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"/>
          <p:cNvPicPr preferRelativeResize="0"/>
          <p:nvPr/>
        </p:nvPicPr>
        <p:blipFill rotWithShape="1">
          <a:blip r:embed="rId5">
            <a:alphaModFix/>
          </a:blip>
          <a:srcRect r="29599"/>
          <a:stretch/>
        </p:blipFill>
        <p:spPr>
          <a:xfrm>
            <a:off x="7144450" y="1859775"/>
            <a:ext cx="4352451" cy="412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414226" y="153250"/>
            <a:ext cx="1005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b="1">
                <a:solidFill>
                  <a:schemeClr val="accent1"/>
                </a:solidFill>
              </a:rPr>
              <a:t>What is the difference?</a:t>
            </a:r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414225" y="1240450"/>
            <a:ext cx="108180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AU" sz="2000" b="1" i="0" dirty="0">
                <a:solidFill>
                  <a:srgbClr val="000000"/>
                </a:solidFill>
              </a:rPr>
              <a:t>You have </a:t>
            </a:r>
            <a:r>
              <a:rPr lang="en-AU" sz="2000" b="1" dirty="0">
                <a:solidFill>
                  <a:srgbClr val="000000"/>
                </a:solidFill>
              </a:rPr>
              <a:t>2 levels of information i</a:t>
            </a:r>
            <a:r>
              <a:rPr lang="en-AU" sz="2000" b="1" i="0" dirty="0">
                <a:solidFill>
                  <a:srgbClr val="000000"/>
                </a:solidFill>
              </a:rPr>
              <a:t>n your </a:t>
            </a:r>
            <a:r>
              <a:rPr lang="en-AU" sz="2000" b="1" i="0" dirty="0" err="1">
                <a:solidFill>
                  <a:srgbClr val="000000"/>
                </a:solidFill>
              </a:rPr>
              <a:t>SafeMate</a:t>
            </a:r>
            <a:r>
              <a:rPr lang="en-AU" sz="2000" b="1" i="0" dirty="0">
                <a:solidFill>
                  <a:srgbClr val="000000"/>
                </a:solidFill>
              </a:rPr>
              <a:t> Profile</a:t>
            </a:r>
            <a:r>
              <a:rPr lang="en-AU" sz="2000" b="1">
                <a:solidFill>
                  <a:srgbClr val="000000"/>
                </a:solidFill>
              </a:rPr>
              <a:t>:   </a:t>
            </a:r>
            <a:r>
              <a:rPr lang="en-AU" sz="2000" b="1" i="0">
                <a:solidFill>
                  <a:srgbClr val="6AA84F"/>
                </a:solidFill>
              </a:rPr>
              <a:t>Public </a:t>
            </a:r>
            <a:r>
              <a:rPr lang="en-AU" sz="2000" b="1" dirty="0"/>
              <a:t>and </a:t>
            </a:r>
            <a:r>
              <a:rPr lang="en-AU" sz="2000" b="1" i="0" dirty="0">
                <a:solidFill>
                  <a:srgbClr val="FF0000"/>
                </a:solidFill>
              </a:rPr>
              <a:t>Private</a:t>
            </a:r>
            <a:endParaRPr sz="2000" b="1" i="0" dirty="0">
              <a:solidFill>
                <a:srgbClr val="000000"/>
              </a:solidFill>
            </a:endParaRPr>
          </a:p>
        </p:txBody>
      </p:sp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0365" y="83674"/>
            <a:ext cx="1931058" cy="51811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 txBox="1"/>
          <p:nvPr/>
        </p:nvSpPr>
        <p:spPr>
          <a:xfrm>
            <a:off x="414224" y="1674467"/>
            <a:ext cx="3516200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PUBLIC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Information that may assist the general public if they are first to arrive on the scene.  This may include: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 emergency contact person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be called i.e. your partner or close contact to let them know of your situation and that help is on the way.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Alerts to Public: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Patient “trigger” words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- Patient may be deaf or unable to talk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Patient may be confused if suffering  	from Dementia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Alerts to important medical conditions 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e.g. diabetes. This information can help stabilise you prior to the paramedics arriving.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conversation topic 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calm your nerves if you suffer from anxiety prior to the arrival of the paramedics.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2"/>
          <p:cNvSpPr txBox="1"/>
          <p:nvPr/>
        </p:nvSpPr>
        <p:spPr>
          <a:xfrm>
            <a:off x="1722418" y="6858000"/>
            <a:ext cx="8747164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AU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kumimoji="0" lang="en-AU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2"/>
          <p:cNvSpPr txBox="1"/>
          <p:nvPr/>
        </p:nvSpPr>
        <p:spPr>
          <a:xfrm>
            <a:off x="4063174" y="1674467"/>
            <a:ext cx="4001700" cy="530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PRIVATE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Information </a:t>
            </a:r>
            <a:r>
              <a:rPr kumimoji="0" lang="en-AU" sz="15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accessible by a QAS paramedic, inclusive of your vital medical and personal details.  This may include: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Your medical history and existing conditions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End of life requests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Medications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Allergies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Significant Operations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to access your property quickly e.g. location of keys/key safe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Your doctor or specialist contacts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If the patient is a War Veteran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 donor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Location of EPA &amp; AHD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tabLst/>
              <a:defRPr/>
            </a:pPr>
            <a:r>
              <a:rPr kumimoji="0" lang="en-A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Pet Instructions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Should you need to be admitted to a hospital, the paramedics can relay this information to the emergency department.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43E3C-E800-2C1D-9D8E-FCD29F8E3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299" y="2566150"/>
            <a:ext cx="3968131" cy="264542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4889"/>
              <a:buFont typeface="Verdana"/>
              <a:buNone/>
            </a:pPr>
            <a:r>
              <a:rPr lang="en-AU">
                <a:solidFill>
                  <a:srgbClr val="2F5496"/>
                </a:solidFill>
              </a:rPr>
              <a:t>When the QAS paramedics arrive</a:t>
            </a:r>
            <a:endParaRPr>
              <a:solidFill>
                <a:srgbClr val="2F5496"/>
              </a:solidFill>
            </a:endParaRPr>
          </a:p>
        </p:txBody>
      </p:sp>
      <p:cxnSp>
        <p:nvCxnSpPr>
          <p:cNvPr id="246" name="Google Shape;246;p5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7" name="Google Shape;247;p5"/>
          <p:cNvSpPr txBox="1">
            <a:spLocks noGrp="1"/>
          </p:cNvSpPr>
          <p:nvPr>
            <p:ph type="body" idx="1"/>
          </p:nvPr>
        </p:nvSpPr>
        <p:spPr>
          <a:xfrm>
            <a:off x="432971" y="2035771"/>
            <a:ext cx="5120114" cy="406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600" dirty="0"/>
              <a:t>QAS paramedics are trained to look for medical ID devices </a:t>
            </a:r>
            <a:r>
              <a:rPr lang="en-AU" sz="1600" dirty="0" err="1"/>
              <a:t>eg.</a:t>
            </a:r>
            <a:r>
              <a:rPr lang="en-AU" sz="1600" dirty="0"/>
              <a:t> </a:t>
            </a:r>
            <a:r>
              <a:rPr lang="en-AU" sz="1600" dirty="0" err="1"/>
              <a:t>SafeMate</a:t>
            </a:r>
            <a:r>
              <a:rPr lang="en-AU" sz="1600" dirty="0"/>
              <a:t> card, sticker, key tag, fridge magnet or wrist band.</a:t>
            </a:r>
          </a:p>
          <a:p>
            <a:pPr marL="2286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600" dirty="0"/>
              <a:t>Paramedics scan the QR code, enter their QAS email address which then emails a secure link to their inbox </a:t>
            </a:r>
            <a:r>
              <a:rPr lang="en-AU" sz="1600" b="1" dirty="0"/>
              <a:t>instantly </a:t>
            </a:r>
            <a:r>
              <a:rPr lang="en-AU" sz="1600" dirty="0"/>
              <a:t>giving them </a:t>
            </a:r>
            <a:r>
              <a:rPr lang="en-AU" sz="1600" b="1" dirty="0"/>
              <a:t>all the patient’s vital details      </a:t>
            </a:r>
            <a:r>
              <a:rPr lang="en-AU" sz="1600" dirty="0"/>
              <a:t>(</a:t>
            </a:r>
            <a:r>
              <a:rPr lang="en-AU" sz="1600" dirty="0" err="1"/>
              <a:t>eg.</a:t>
            </a:r>
            <a:r>
              <a:rPr lang="en-AU" sz="1600" dirty="0"/>
              <a:t> information that has been pre-loaded into the individual’s secure </a:t>
            </a:r>
            <a:r>
              <a:rPr lang="en-AU" sz="1600" dirty="0" err="1"/>
              <a:t>SafeMate</a:t>
            </a:r>
            <a:r>
              <a:rPr lang="en-AU" sz="1600" dirty="0"/>
              <a:t> profile by you, a family member or Carer).</a:t>
            </a:r>
          </a:p>
          <a:p>
            <a:pPr marL="2286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AU" sz="1800" b="1" i="1" dirty="0" err="1">
                <a:solidFill>
                  <a:schemeClr val="accent1">
                    <a:lumMod val="50000"/>
                  </a:schemeClr>
                </a:solidFill>
              </a:rPr>
              <a:t>SafeMate</a:t>
            </a:r>
            <a:r>
              <a:rPr lang="en-AU" sz="1800" b="1" i="1" dirty="0">
                <a:solidFill>
                  <a:schemeClr val="accent1">
                    <a:lumMod val="50000"/>
                  </a:schemeClr>
                </a:solidFill>
              </a:rPr>
              <a:t> will speak for you in an emergency!</a:t>
            </a: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Verdana"/>
              <a:buNone/>
            </a:pPr>
            <a:endParaRPr lang="en-AU" sz="1100" b="1" i="1" dirty="0">
              <a:solidFill>
                <a:srgbClr val="1E4E79"/>
              </a:solidFill>
            </a:endParaRPr>
          </a:p>
        </p:txBody>
      </p:sp>
      <p:pic>
        <p:nvPicPr>
          <p:cNvPr id="248" name="Google Shape;248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9277" r="19274" b="-1"/>
          <a:stretch/>
        </p:blipFill>
        <p:spPr>
          <a:xfrm>
            <a:off x="5878849" y="10"/>
            <a:ext cx="6313150" cy="68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 descr="Qr co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850" y="3766921"/>
            <a:ext cx="2997574" cy="428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0677" y="70339"/>
            <a:ext cx="1762931" cy="47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title"/>
          </p:nvPr>
        </p:nvSpPr>
        <p:spPr>
          <a:xfrm>
            <a:off x="570525" y="914405"/>
            <a:ext cx="5012700" cy="21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sz="2300" dirty="0"/>
              <a:t>An example of what the general public would see when they scan your QR Code:</a:t>
            </a:r>
            <a:endParaRPr sz="2300" dirty="0"/>
          </a:p>
        </p:txBody>
      </p:sp>
      <p:pic>
        <p:nvPicPr>
          <p:cNvPr id="267" name="Google Shape;26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0365" y="83674"/>
            <a:ext cx="1931057" cy="51811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3"/>
          <p:cNvSpPr txBox="1"/>
          <p:nvPr/>
        </p:nvSpPr>
        <p:spPr>
          <a:xfrm>
            <a:off x="1722418" y="6858000"/>
            <a:ext cx="8747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U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AU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3"/>
          <p:cNvSpPr/>
          <p:nvPr/>
        </p:nvSpPr>
        <p:spPr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3217" y="531461"/>
            <a:ext cx="3534525" cy="595693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1" name="Google Shape;271;p43"/>
          <p:cNvSpPr txBox="1"/>
          <p:nvPr/>
        </p:nvSpPr>
        <p:spPr>
          <a:xfrm>
            <a:off x="570523" y="531446"/>
            <a:ext cx="439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 i="0" u="none" strike="noStrike" cap="non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PUBLIC:</a:t>
            </a:r>
            <a:endParaRPr sz="4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43"/>
          <p:cNvPicPr preferRelativeResize="0"/>
          <p:nvPr/>
        </p:nvPicPr>
        <p:blipFill rotWithShape="1">
          <a:blip r:embed="rId7">
            <a:alphaModFix/>
          </a:blip>
          <a:srcRect b="56874"/>
          <a:stretch/>
        </p:blipFill>
        <p:spPr>
          <a:xfrm>
            <a:off x="915951" y="2637572"/>
            <a:ext cx="4046862" cy="249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95b22a374d_0_0"/>
          <p:cNvSpPr txBox="1">
            <a:spLocks noGrp="1"/>
          </p:cNvSpPr>
          <p:nvPr>
            <p:ph type="title"/>
          </p:nvPr>
        </p:nvSpPr>
        <p:spPr>
          <a:xfrm>
            <a:off x="570525" y="914405"/>
            <a:ext cx="5012700" cy="21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AU" sz="2300"/>
              <a:t>What a Paramedic would see when they scan your QR Code:</a:t>
            </a:r>
            <a:endParaRPr sz="23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endParaRPr sz="2300"/>
          </a:p>
        </p:txBody>
      </p:sp>
      <p:pic>
        <p:nvPicPr>
          <p:cNvPr id="278" name="Google Shape;278;g195b22a374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0365" y="83674"/>
            <a:ext cx="1931057" cy="51811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95b22a374d_0_0"/>
          <p:cNvSpPr txBox="1"/>
          <p:nvPr/>
        </p:nvSpPr>
        <p:spPr>
          <a:xfrm>
            <a:off x="1722418" y="6858000"/>
            <a:ext cx="8747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U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AU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195b22a374d_0_0"/>
          <p:cNvSpPr/>
          <p:nvPr/>
        </p:nvSpPr>
        <p:spPr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195b22a374d_0_0"/>
          <p:cNvSpPr txBox="1"/>
          <p:nvPr/>
        </p:nvSpPr>
        <p:spPr>
          <a:xfrm>
            <a:off x="570523" y="531446"/>
            <a:ext cx="439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PRIVATE:</a:t>
            </a:r>
            <a:endParaRPr sz="440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g195b22a374d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525" y="2611000"/>
            <a:ext cx="5059101" cy="37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95b22a374d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8451" y="692200"/>
            <a:ext cx="4636339" cy="23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95b22a374d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8450" y="3214928"/>
            <a:ext cx="5638800" cy="3127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6"/>
          <p:cNvSpPr/>
          <p:nvPr/>
        </p:nvSpPr>
        <p:spPr>
          <a:xfrm>
            <a:off x="0" y="0"/>
            <a:ext cx="6674100" cy="68655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6"/>
          <p:cNvSpPr txBox="1">
            <a:spLocks noGrp="1"/>
          </p:cNvSpPr>
          <p:nvPr>
            <p:ph type="title"/>
          </p:nvPr>
        </p:nvSpPr>
        <p:spPr>
          <a:xfrm>
            <a:off x="512551" y="258300"/>
            <a:ext cx="56961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Verdana"/>
              <a:buNone/>
            </a:pPr>
            <a:r>
              <a:rPr lang="en-AU">
                <a:solidFill>
                  <a:srgbClr val="2F5496"/>
                </a:solidFill>
              </a:rPr>
              <a:t>Paramedics know and love SafeMate</a:t>
            </a:r>
            <a:endParaRPr>
              <a:solidFill>
                <a:srgbClr val="2F5496"/>
              </a:solidFill>
            </a:endParaRPr>
          </a:p>
        </p:txBody>
      </p:sp>
      <p:grpSp>
        <p:nvGrpSpPr>
          <p:cNvPr id="292" name="Google Shape;292;p6"/>
          <p:cNvGrpSpPr/>
          <p:nvPr/>
        </p:nvGrpSpPr>
        <p:grpSpPr>
          <a:xfrm>
            <a:off x="512545" y="2261485"/>
            <a:ext cx="5478487" cy="1967216"/>
            <a:chOff x="0" y="383244"/>
            <a:chExt cx="5478487" cy="1967216"/>
          </a:xfrm>
        </p:grpSpPr>
        <p:sp>
          <p:nvSpPr>
            <p:cNvPr id="293" name="Google Shape;293;p6"/>
            <p:cNvSpPr/>
            <p:nvPr/>
          </p:nvSpPr>
          <p:spPr>
            <a:xfrm>
              <a:off x="271710" y="383244"/>
              <a:ext cx="815400" cy="8406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0" y="1616155"/>
              <a:ext cx="1358789" cy="713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6"/>
            <p:cNvSpPr txBox="1"/>
            <p:nvPr/>
          </p:nvSpPr>
          <p:spPr>
            <a:xfrm>
              <a:off x="0" y="1616155"/>
              <a:ext cx="1358789" cy="713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Verdana"/>
                <a:buNone/>
                <a:tabLst/>
                <a:defRPr/>
              </a:pPr>
              <a: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Paramedics are able to treat patients</a:t>
              </a:r>
              <a:b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on the spot</a:t>
              </a: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1994981" y="386872"/>
              <a:ext cx="878100" cy="833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1588324" y="1624335"/>
              <a:ext cx="1491882" cy="713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 txBox="1"/>
            <p:nvPr/>
          </p:nvSpPr>
          <p:spPr>
            <a:xfrm>
              <a:off x="1688086" y="1637060"/>
              <a:ext cx="1491900" cy="7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Verdana"/>
                <a:buNone/>
                <a:tabLst/>
                <a:defRPr/>
              </a:pPr>
              <a: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Unnecessary trips to hospital are then avoided</a:t>
              </a: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65029" y="400523"/>
              <a:ext cx="857700" cy="8061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332162" y="1637064"/>
              <a:ext cx="1969102" cy="713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6"/>
            <p:cNvSpPr txBox="1"/>
            <p:nvPr/>
          </p:nvSpPr>
          <p:spPr>
            <a:xfrm>
              <a:off x="3509287" y="1616139"/>
              <a:ext cx="1969200" cy="7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Verdana"/>
                <a:buNone/>
                <a:tabLst/>
                <a:defRPr/>
              </a:pPr>
              <a: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Time and time again, precious </a:t>
              </a:r>
              <a:b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time and lives</a:t>
              </a:r>
              <a:b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AU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have been saved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2" name="Google Shape;302;p6" descr="Two people in safety vests looking at a person in a wheelchair&#10;&#10;Description automatically generated with low confidenc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6">
            <a:alphaModFix/>
          </a:blip>
          <a:srcRect l="6700" t="13313" r="6279" b="13310"/>
          <a:stretch/>
        </p:blipFill>
        <p:spPr>
          <a:xfrm>
            <a:off x="6674100" y="2360"/>
            <a:ext cx="6095700" cy="68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6"/>
          <p:cNvSpPr txBox="1"/>
          <p:nvPr/>
        </p:nvSpPr>
        <p:spPr>
          <a:xfrm>
            <a:off x="203081" y="4854340"/>
            <a:ext cx="6267938" cy="160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Verdana"/>
              <a:buNone/>
              <a:tabLst/>
              <a:defRPr/>
            </a:pPr>
            <a:r>
              <a:rPr kumimoji="0" lang="en-AU" sz="2000" b="1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 QAS paramedics have instant, secure access to the data voluntarily provided by </a:t>
            </a:r>
            <a:r>
              <a:rPr kumimoji="0" lang="en-AU" sz="2000" b="1" i="1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2000" b="1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members.</a:t>
            </a:r>
          </a:p>
          <a:p>
            <a:pPr marL="0" marR="0" lvl="0" indent="0" algn="ctr" defTabSz="914400" rtl="0" eaLnBrk="1" fontAlgn="auto" latinLnBrk="0" hangingPunct="1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Verdana"/>
              <a:buNone/>
              <a:tabLst/>
              <a:defRPr/>
            </a:pPr>
            <a:endParaRPr kumimoji="0" lang="en-AU" sz="1200" b="1" i="1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Verdana"/>
              <a:buNone/>
              <a:tabLst/>
              <a:defRPr/>
            </a:pPr>
            <a:r>
              <a:rPr kumimoji="0" lang="en-AU" sz="1100" b="1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NOTE:  </a:t>
            </a:r>
            <a:r>
              <a:rPr kumimoji="0" lang="en-AU" sz="1100" b="1" i="1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SafeMate</a:t>
            </a:r>
            <a:r>
              <a:rPr kumimoji="0" lang="en-AU" sz="1100" b="1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is currently only available in Queensland with other States to follow soon.  </a:t>
            </a:r>
          </a:p>
          <a:p>
            <a:pPr marL="0" marR="0" lvl="0" indent="0" algn="ctr" defTabSz="914400" rtl="0" eaLnBrk="1" fontAlgn="auto" latinLnBrk="0" hangingPunct="1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Verdana"/>
              <a:buNone/>
              <a:tabLst/>
              <a:defRPr/>
            </a:pPr>
            <a:r>
              <a:rPr kumimoji="0" lang="en-AU" sz="1100" b="1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Should our clients travel interstate or overseas, information can still be accessed from the “Public” field.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38125" y="84929"/>
            <a:ext cx="1762931" cy="47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18366</TotalTime>
  <Words>1933</Words>
  <Application>Microsoft Office PowerPoint</Application>
  <PresentationFormat>Widescreen</PresentationFormat>
  <Paragraphs>161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Century Gothic</vt:lpstr>
      <vt:lpstr>Arial</vt:lpstr>
      <vt:lpstr>Verdana</vt:lpstr>
      <vt:lpstr>Calibri</vt:lpstr>
      <vt:lpstr>Wingdings</vt:lpstr>
      <vt:lpstr>Office Theme</vt:lpstr>
      <vt:lpstr>Vapor Trail</vt:lpstr>
      <vt:lpstr>PowerPoint Presentation</vt:lpstr>
      <vt:lpstr>What is SafeMate?</vt:lpstr>
      <vt:lpstr>SafeMate is a support system to…</vt:lpstr>
      <vt:lpstr>Your personal details are secure:</vt:lpstr>
      <vt:lpstr>What is the difference?</vt:lpstr>
      <vt:lpstr>When the QAS paramedics arrive</vt:lpstr>
      <vt:lpstr>An example of what the general public would see when they scan your QR Code:</vt:lpstr>
      <vt:lpstr> What a Paramedic would see when they scan your QR Code: </vt:lpstr>
      <vt:lpstr>Paramedics know and love SafeMate</vt:lpstr>
      <vt:lpstr>Key Benefits</vt:lpstr>
      <vt:lpstr>Feedback from Paramedics:</vt:lpstr>
      <vt:lpstr>Feedback from our Customers:</vt:lpstr>
      <vt:lpstr>What is the cost?</vt:lpstr>
      <vt:lpstr>How does one get SafeMate?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</dc:creator>
  <cp:lastModifiedBy>USER</cp:lastModifiedBy>
  <cp:revision>27</cp:revision>
  <cp:lastPrinted>2023-05-31T03:49:37Z</cp:lastPrinted>
  <dcterms:created xsi:type="dcterms:W3CDTF">2021-08-26T01:31:37Z</dcterms:created>
  <dcterms:modified xsi:type="dcterms:W3CDTF">2024-02-12T06:00:40Z</dcterms:modified>
</cp:coreProperties>
</file>